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Slackey"/>
      <p:regular r:id="rId31"/>
    </p:embeddedFont>
    <p:embeddedFont>
      <p:font typeface="Corbel"/>
      <p:regular r:id="rId32"/>
      <p:bold r:id="rId33"/>
      <p:italic r:id="rId34"/>
      <p:boldItalic r:id="rId35"/>
    </p:embeddedFont>
    <p:embeddedFont>
      <p:font typeface="Luckiest Guy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F81F619-A7AE-4A01-ABCD-F14A4B772437}">
  <a:tblStyle styleId="{AF81F619-A7AE-4A01-ABCD-F14A4B7724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lackey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Corbel-bold.fntdata"/><Relationship Id="rId10" Type="http://schemas.openxmlformats.org/officeDocument/2006/relationships/slide" Target="slides/slide4.xml"/><Relationship Id="rId32" Type="http://schemas.openxmlformats.org/officeDocument/2006/relationships/font" Target="fonts/Corbel-regular.fntdata"/><Relationship Id="rId13" Type="http://schemas.openxmlformats.org/officeDocument/2006/relationships/slide" Target="slides/slide7.xml"/><Relationship Id="rId35" Type="http://schemas.openxmlformats.org/officeDocument/2006/relationships/font" Target="fonts/Corbel-boldItalic.fntdata"/><Relationship Id="rId12" Type="http://schemas.openxmlformats.org/officeDocument/2006/relationships/slide" Target="slides/slide6.xml"/><Relationship Id="rId34" Type="http://schemas.openxmlformats.org/officeDocument/2006/relationships/font" Target="fonts/Corbel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LuckiestGuy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a43728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5a43728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a43728f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5a43728f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5a4d133d9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5a4d133d9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bc3565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5bc3565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5b7f7d65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5b7f7d65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b7f7d65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5b7f7d65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1df30364a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1df30364a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1df30364a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1df30364a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31a55b44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631a55b44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1df30364a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1df30364a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1df30364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1df30364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statistic on the percentage of time students actually spend in school during a calendar year. 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1df30364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1df30364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31a55b44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31a55b44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31a55b44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31a55b44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1df30364a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61df30364a_0_168:notes"/>
          <p:cNvSpPr/>
          <p:nvPr>
            <p:ph idx="2" type="sldImg"/>
          </p:nvPr>
        </p:nvSpPr>
        <p:spPr>
          <a:xfrm>
            <a:off x="641350" y="1143000"/>
            <a:ext cx="55752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5b7f7d65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5b7f7d65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1df30364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1df30364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1df30364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1df30364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1c7d81d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1c7d81d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1df30364a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1df30364a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5b7f7d6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5b7f7d6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b7f7d65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5b7f7d65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5a4d133d9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5a4d133d9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571499"/>
            <a:ext cx="6856200" cy="400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6952697" y="571499"/>
            <a:ext cx="2193900" cy="4000500"/>
          </a:xfrm>
          <a:prstGeom prst="rect">
            <a:avLst/>
          </a:prstGeom>
          <a:solidFill>
            <a:srgbClr val="C8C8C8">
              <a:alpha val="4980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802386" y="973836"/>
            <a:ext cx="5486400" cy="24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rbel"/>
              <a:buNone/>
              <a:defRPr sz="4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825011" y="3502685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 sz="1700" cap="none">
                <a:solidFill>
                  <a:srgbClr val="D7F0F6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2900934" y="651510"/>
            <a:ext cx="26058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⚫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⚫"/>
              <a:defRPr sz="1200"/>
            </a:lvl3pPr>
            <a:lvl4pPr indent="-2984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4pPr>
            <a:lvl5pPr indent="-29845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5pPr>
            <a:lvl6pPr indent="-29845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6pPr>
            <a:lvl7pPr indent="-29845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7pPr>
            <a:lvl8pPr indent="-29845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8pPr>
            <a:lvl9pPr indent="-29845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⚫"/>
              <a:defRPr sz="1100"/>
            </a:lvl9pPr>
          </a:lstStyle>
          <a:p/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5863590" y="651510"/>
            <a:ext cx="26058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⚫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⚫"/>
              <a:defRPr sz="1200"/>
            </a:lvl3pPr>
            <a:lvl4pPr indent="-2984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4pPr>
            <a:lvl5pPr indent="-29845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5pPr>
            <a:lvl6pPr indent="-29845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6pPr>
            <a:lvl7pPr indent="-29845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7pPr>
            <a:lvl8pPr indent="-29845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8pPr>
            <a:lvl9pPr indent="-29845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⚫"/>
              <a:defRPr sz="1100"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2900934" y="973836"/>
            <a:ext cx="5486400" cy="24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orbel"/>
              <a:buNone/>
              <a:defRPr b="0" sz="44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2914650" y="3504438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 sz="1700" cap="none">
                <a:solidFill>
                  <a:srgbClr val="595959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2901951" y="648081"/>
            <a:ext cx="54864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⚫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⚫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2900934" y="767690"/>
            <a:ext cx="26058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595959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93" name="Google Shape;93;p19"/>
          <p:cNvSpPr txBox="1"/>
          <p:nvPr>
            <p:ph idx="2" type="body"/>
          </p:nvPr>
        </p:nvSpPr>
        <p:spPr>
          <a:xfrm>
            <a:off x="2900934" y="1448202"/>
            <a:ext cx="2605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⚫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⚫"/>
              <a:defRPr sz="1200"/>
            </a:lvl3pPr>
            <a:lvl4pPr indent="-2984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4pPr>
            <a:lvl5pPr indent="-29845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5pPr>
            <a:lvl6pPr indent="-29845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6pPr>
            <a:lvl7pPr indent="-29845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7pPr>
            <a:lvl8pPr indent="-29845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8pPr>
            <a:lvl9pPr indent="-29845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⚫"/>
              <a:defRPr sz="1100"/>
            </a:lvl9pPr>
          </a:lstStyle>
          <a:p/>
        </p:txBody>
      </p:sp>
      <p:sp>
        <p:nvSpPr>
          <p:cNvPr id="94" name="Google Shape;94;p19"/>
          <p:cNvSpPr txBox="1"/>
          <p:nvPr>
            <p:ph idx="3" type="body"/>
          </p:nvPr>
        </p:nvSpPr>
        <p:spPr>
          <a:xfrm>
            <a:off x="5863847" y="767690"/>
            <a:ext cx="26058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595959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95" name="Google Shape;95;p19"/>
          <p:cNvSpPr txBox="1"/>
          <p:nvPr>
            <p:ph idx="4" type="body"/>
          </p:nvPr>
        </p:nvSpPr>
        <p:spPr>
          <a:xfrm>
            <a:off x="5863847" y="1448202"/>
            <a:ext cx="2605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⚫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⚫"/>
              <a:defRPr sz="1200"/>
            </a:lvl3pPr>
            <a:lvl4pPr indent="-2984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4pPr>
            <a:lvl5pPr indent="-29845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5pPr>
            <a:lvl6pPr indent="-29845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6pPr>
            <a:lvl7pPr indent="-29845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7pPr>
            <a:lvl8pPr indent="-29845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8pPr>
            <a:lvl9pPr indent="-29845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⚫"/>
              <a:defRPr sz="1100"/>
            </a:lvl9pPr>
          </a:lstStyle>
          <a:p/>
        </p:txBody>
      </p:sp>
      <p:sp>
        <p:nvSpPr>
          <p:cNvPr id="96" name="Google Shape;96;p19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192024" y="857250"/>
            <a:ext cx="2126100" cy="178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b="0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2900934" y="651510"/>
            <a:ext cx="54864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⚫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⚫"/>
              <a:defRPr sz="1200"/>
            </a:lvl3pPr>
            <a:lvl4pPr indent="-2984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4pPr>
            <a:lvl5pPr indent="-29845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5pPr>
            <a:lvl6pPr indent="-29845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6pPr>
            <a:lvl7pPr indent="-29845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7pPr>
            <a:lvl8pPr indent="-29845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⚫"/>
              <a:defRPr sz="1100"/>
            </a:lvl8pPr>
            <a:lvl9pPr indent="-29845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⚫"/>
              <a:defRPr sz="1100"/>
            </a:lvl9pPr>
          </a:lstStyle>
          <a:p/>
        </p:txBody>
      </p:sp>
      <p:sp>
        <p:nvSpPr>
          <p:cNvPr id="106" name="Google Shape;106;p21"/>
          <p:cNvSpPr txBox="1"/>
          <p:nvPr>
            <p:ph idx="2" type="body"/>
          </p:nvPr>
        </p:nvSpPr>
        <p:spPr>
          <a:xfrm>
            <a:off x="192024" y="2620632"/>
            <a:ext cx="2126100" cy="17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07" name="Google Shape;107;p21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192024" y="857250"/>
            <a:ext cx="2126100" cy="178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b="0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/>
          <p:nvPr>
            <p:ph idx="2" type="pic"/>
          </p:nvPr>
        </p:nvSpPr>
        <p:spPr>
          <a:xfrm>
            <a:off x="2677983" y="575564"/>
            <a:ext cx="6086400" cy="3998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192024" y="2619756"/>
            <a:ext cx="2126100" cy="17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14" name="Google Shape;114;p22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1" type="ftr"/>
          </p:nvPr>
        </p:nvSpPr>
        <p:spPr>
          <a:xfrm>
            <a:off x="2624326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 rot="5400000">
            <a:off x="3724851" y="-174819"/>
            <a:ext cx="384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⚫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⚫"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 rot="5400000">
            <a:off x="-514350" y="1543200"/>
            <a:ext cx="3714900" cy="21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 rot="5400000">
            <a:off x="3723834" y="-171390"/>
            <a:ext cx="384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⚫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⚫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⚫"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" y="569214"/>
            <a:ext cx="2582700" cy="399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  <a:defRPr b="0" i="0" sz="27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8861898" y="569214"/>
            <a:ext cx="288000" cy="3998100"/>
          </a:xfrm>
          <a:prstGeom prst="rect">
            <a:avLst/>
          </a:prstGeom>
          <a:solidFill>
            <a:srgbClr val="C8C8C8">
              <a:alpha val="4980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2901951" y="648081"/>
            <a:ext cx="54864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⚫"/>
              <a:defRPr b="0" i="0" sz="1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b="0" i="0" sz="11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b="0" i="0" sz="11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84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b="0" i="0" sz="11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84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b="0" i="0" sz="11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84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b="0" i="0" sz="11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84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⚫"/>
              <a:defRPr b="0" i="0" sz="11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2.jpg"/><Relationship Id="rId7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17.jpg"/><Relationship Id="rId7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9.png"/><Relationship Id="rId4" Type="http://schemas.openxmlformats.org/officeDocument/2006/relationships/image" Target="../media/image47.png"/><Relationship Id="rId5" Type="http://schemas.openxmlformats.org/officeDocument/2006/relationships/image" Target="../media/image5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asp.tumblebooks.com/BooksList.aspx?categoryID=8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jacksonsd.org/Page/7928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34.png"/><Relationship Id="rId5" Type="http://schemas.openxmlformats.org/officeDocument/2006/relationships/image" Target="../media/image30.png"/><Relationship Id="rId6" Type="http://schemas.openxmlformats.org/officeDocument/2006/relationships/image" Target="../media/image29.png"/><Relationship Id="rId7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ocs.google.com/document/d/17nlQVzsTQMj62rNUKMEgFmFFcSyCNg6z7DkzLumFTSA/edit" TargetMode="External"/><Relationship Id="rId4" Type="http://schemas.openxmlformats.org/officeDocument/2006/relationships/image" Target="../media/image32.png"/><Relationship Id="rId5" Type="http://schemas.openxmlformats.org/officeDocument/2006/relationships/hyperlink" Target="https://docs.google.com/presentation/d/1L3IP1AjzP987ZjHmIrrfTDZSasrSAP0x7Zs539EFssI/edit#slide=id.g13b5553923_0_5" TargetMode="External"/><Relationship Id="rId6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Relationship Id="rId4" Type="http://schemas.openxmlformats.org/officeDocument/2006/relationships/image" Target="../media/image39.png"/><Relationship Id="rId5" Type="http://schemas.openxmlformats.org/officeDocument/2006/relationships/image" Target="../media/image38.png"/><Relationship Id="rId6" Type="http://schemas.openxmlformats.org/officeDocument/2006/relationships/image" Target="../media/image44.png"/><Relationship Id="rId7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symbaloo.com/mix/rosenauerelementary" TargetMode="External"/><Relationship Id="rId4" Type="http://schemas.openxmlformats.org/officeDocument/2006/relationships/image" Target="../media/image43.png"/><Relationship Id="rId5" Type="http://schemas.openxmlformats.org/officeDocument/2006/relationships/image" Target="../media/image40.png"/><Relationship Id="rId6" Type="http://schemas.openxmlformats.org/officeDocument/2006/relationships/image" Target="../media/image4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rfcarello@jacksonsd.org" TargetMode="External"/><Relationship Id="rId4" Type="http://schemas.openxmlformats.org/officeDocument/2006/relationships/hyperlink" Target="mailto:ddilorenzo@jacksonsd.org" TargetMode="External"/><Relationship Id="rId5" Type="http://schemas.openxmlformats.org/officeDocument/2006/relationships/hyperlink" Target="mailto:dmollica@jacksonsd.org" TargetMode="External"/><Relationship Id="rId6" Type="http://schemas.openxmlformats.org/officeDocument/2006/relationships/hyperlink" Target="mailto:ddonner@jacksonsd.org" TargetMode="External"/><Relationship Id="rId7" Type="http://schemas.openxmlformats.org/officeDocument/2006/relationships/image" Target="../media/image4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ctrTitle"/>
          </p:nvPr>
        </p:nvSpPr>
        <p:spPr>
          <a:xfrm>
            <a:off x="311700" y="576950"/>
            <a:ext cx="8520600" cy="14385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22222"/>
                </a:solidFill>
                <a:highlight>
                  <a:srgbClr val="00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Literacy &amp; Math Strategies  to Support Your Child at Home</a:t>
            </a:r>
            <a:endParaRPr sz="3600">
              <a:highlight>
                <a:srgbClr val="00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4" name="Google Shape;134;p25"/>
          <p:cNvSpPr txBox="1"/>
          <p:nvPr>
            <p:ph idx="1" type="subTitle"/>
          </p:nvPr>
        </p:nvSpPr>
        <p:spPr>
          <a:xfrm>
            <a:off x="311700" y="4074850"/>
            <a:ext cx="8520600" cy="1068600"/>
          </a:xfrm>
          <a:prstGeom prst="rect">
            <a:avLst/>
          </a:prstGeom>
          <a:solidFill>
            <a:srgbClr val="4A86E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         The Sylvia Rosenauer School Team:</a:t>
            </a:r>
            <a:endParaRPr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     Roseanne Carello, Donna DiLorenzo, Donna Donner, Donna Mollica, Brittney Penson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2743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images-2.jpeg"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375" y="2038025"/>
            <a:ext cx="2817925" cy="18712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s-4.jpeg" id="136" name="Google Shape;13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015450"/>
            <a:ext cx="2300875" cy="191635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woman-in-glasses-holding-child-on-lap-with-book.jpg" id="137" name="Google Shape;13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1050" y="2038025"/>
            <a:ext cx="1678175" cy="1871226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Unknown-14" id="138" name="Google Shape;13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2120" y="4074850"/>
            <a:ext cx="935805" cy="1068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s-6.jpeg" id="139" name="Google Shape;13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12575" y="2015450"/>
            <a:ext cx="1707100" cy="191635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311700" y="185550"/>
            <a:ext cx="8520600" cy="6780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Kindergarten</a:t>
            </a: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 Strategies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311700" y="987225"/>
            <a:ext cx="8520600" cy="40326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three ways to read a book: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Preview the book and spend time talking about the pictures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to your child, read with your child, listen to your child read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Think aloud: “I wonder why…”  “I think he’s going to____ because…”  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pictures to help with unknown words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point to the words: Use fun tools!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3" name="Google Shape;2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925" y="3841925"/>
            <a:ext cx="1073000" cy="10729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4" name="Google Shape;21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0425" y="3830350"/>
            <a:ext cx="1096100" cy="1096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5" name="Google Shape;21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5900" y="3818799"/>
            <a:ext cx="1073000" cy="1096106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6" name="Google Shape;216;p34"/>
          <p:cNvSpPr txBox="1"/>
          <p:nvPr/>
        </p:nvSpPr>
        <p:spPr>
          <a:xfrm>
            <a:off x="497175" y="1479000"/>
            <a:ext cx="2086800" cy="5487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the words</a:t>
            </a:r>
            <a:endParaRPr/>
          </a:p>
        </p:txBody>
      </p:sp>
      <p:sp>
        <p:nvSpPr>
          <p:cNvPr id="217" name="Google Shape;217;p34"/>
          <p:cNvSpPr txBox="1"/>
          <p:nvPr/>
        </p:nvSpPr>
        <p:spPr>
          <a:xfrm>
            <a:off x="2726500" y="1498500"/>
            <a:ext cx="2361600" cy="5097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the pictures</a:t>
            </a:r>
            <a:endParaRPr/>
          </a:p>
        </p:txBody>
      </p:sp>
      <p:sp>
        <p:nvSpPr>
          <p:cNvPr id="218" name="Google Shape;218;p34"/>
          <p:cNvSpPr txBox="1"/>
          <p:nvPr/>
        </p:nvSpPr>
        <p:spPr>
          <a:xfrm>
            <a:off x="5230625" y="1498500"/>
            <a:ext cx="2361600" cy="5097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Retell the story</a:t>
            </a:r>
            <a:endParaRPr/>
          </a:p>
        </p:txBody>
      </p:sp>
      <p:pic>
        <p:nvPicPr>
          <p:cNvPr descr="Unknown-16" id="219" name="Google Shape;21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8276" y="3841901"/>
            <a:ext cx="1073000" cy="1073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0" name="Google Shape;220;p34"/>
          <p:cNvSpPr txBox="1"/>
          <p:nvPr/>
        </p:nvSpPr>
        <p:spPr>
          <a:xfrm>
            <a:off x="6241150" y="3830350"/>
            <a:ext cx="2421300" cy="1073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ok to reread books </a:t>
            </a:r>
            <a:r>
              <a:rPr b="1"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</a:t>
            </a: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</a:t>
            </a: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</a:t>
            </a: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again!!</a:t>
            </a:r>
            <a:endParaRPr sz="1600"/>
          </a:p>
        </p:txBody>
      </p:sp>
      <p:pic>
        <p:nvPicPr>
          <p:cNvPr descr="Check - Free vector graphics on Pixabay" id="221" name="Google Shape;221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">
            <a:off x="7731448" y="4462595"/>
            <a:ext cx="805238" cy="46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311700" y="232150"/>
            <a:ext cx="8520600" cy="7065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First Grade Strategies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7" name="Google Shape;227;p35"/>
          <p:cNvSpPr txBox="1"/>
          <p:nvPr/>
        </p:nvSpPr>
        <p:spPr>
          <a:xfrm>
            <a:off x="311700" y="938650"/>
            <a:ext cx="8520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When your child gets stuck on a word, try phrases like: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Check the picture to help you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Look at all the parts of the  word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Try it two ways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Get a running start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Get your mouth ready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Screen Shot 2017-10-04 at 9.03.19 PM.png" id="228" name="Google Shape;2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574300"/>
            <a:ext cx="8469074" cy="14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/>
          <p:nvPr>
            <p:ph type="title"/>
          </p:nvPr>
        </p:nvSpPr>
        <p:spPr>
          <a:xfrm>
            <a:off x="311700" y="261200"/>
            <a:ext cx="8520600" cy="7065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Second Grade Strategies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4" name="Google Shape;234;p36"/>
          <p:cNvSpPr txBox="1"/>
          <p:nvPr>
            <p:ph idx="1" type="body"/>
          </p:nvPr>
        </p:nvSpPr>
        <p:spPr>
          <a:xfrm>
            <a:off x="311700" y="1617800"/>
            <a:ext cx="4052100" cy="34041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Think about</a:t>
            </a:r>
            <a:r>
              <a:rPr lang="en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what is happening in the story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through the word, part-by-part   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an</a:t>
            </a:r>
            <a:r>
              <a:rPr lang="en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mal</a:t>
            </a:r>
            <a:r>
              <a:rPr lang="en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for a word inside a word wel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come	</a:t>
            </a:r>
            <a:r>
              <a:rPr lang="en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f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all</a:t>
            </a:r>
            <a:r>
              <a:rPr lang="en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p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lane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for vowel teams: s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ea</a:t>
            </a:r>
            <a:r>
              <a:rPr lang="en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 g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oa</a:t>
            </a:r>
            <a:r>
              <a:rPr lang="en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Reread!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5" name="Google Shape;235;p36"/>
          <p:cNvSpPr txBox="1"/>
          <p:nvPr>
            <p:ph idx="2" type="body"/>
          </p:nvPr>
        </p:nvSpPr>
        <p:spPr>
          <a:xfrm>
            <a:off x="4760675" y="1617800"/>
            <a:ext cx="3945900" cy="34041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Stop, Think,  Retell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stop and jots to remember ideas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 a lesson: “What does the author want to teach me?”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Figure out what words mean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Ex. Uncle Jake was so </a:t>
            </a:r>
            <a:r>
              <a:rPr i="1" lang="en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burly</a:t>
            </a:r>
            <a:r>
              <a:rPr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that he had the treehouse built in two hours.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6" name="Google Shape;236;p36"/>
          <p:cNvSpPr txBox="1"/>
          <p:nvPr/>
        </p:nvSpPr>
        <p:spPr>
          <a:xfrm>
            <a:off x="311700" y="967700"/>
            <a:ext cx="39999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Tricky Words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7" name="Google Shape;237;p36"/>
          <p:cNvSpPr txBox="1"/>
          <p:nvPr/>
        </p:nvSpPr>
        <p:spPr>
          <a:xfrm>
            <a:off x="4760675" y="967700"/>
            <a:ext cx="39459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Comprehension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Unknown-17" id="238" name="Google Shape;23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9680" y="2218500"/>
            <a:ext cx="629320" cy="70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/>
          <p:nvPr>
            <p:ph type="title"/>
          </p:nvPr>
        </p:nvSpPr>
        <p:spPr>
          <a:xfrm>
            <a:off x="311700" y="280525"/>
            <a:ext cx="8520600" cy="5727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Slackey"/>
                <a:ea typeface="Slackey"/>
                <a:cs typeface="Slackey"/>
                <a:sym typeface="Slackey"/>
              </a:rPr>
              <a:t>8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2400">
                <a:latin typeface="Luckiest Guy"/>
                <a:ea typeface="Luckiest Guy"/>
                <a:cs typeface="Luckiest Guy"/>
                <a:sym typeface="Luckiest Guy"/>
              </a:rPr>
              <a:t>Really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2400">
                <a:latin typeface="Luckiest Guy"/>
                <a:ea typeface="Luckiest Guy"/>
                <a:cs typeface="Luckiest Guy"/>
                <a:sym typeface="Luckiest Guy"/>
              </a:rPr>
              <a:t>Fun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2400">
                <a:latin typeface="Luckiest Guy"/>
                <a:ea typeface="Luckiest Guy"/>
                <a:cs typeface="Luckiest Guy"/>
                <a:sym typeface="Luckiest Guy"/>
              </a:rPr>
              <a:t>Sight Word Activities</a:t>
            </a:r>
            <a:r>
              <a:rPr lang="en" sz="2400">
                <a:latin typeface="Slackey"/>
                <a:ea typeface="Slackey"/>
                <a:cs typeface="Slackey"/>
                <a:sym typeface="Slackey"/>
              </a:rPr>
              <a:t> to do at home!</a:t>
            </a:r>
            <a:endParaRPr sz="2400">
              <a:latin typeface="Slackey"/>
              <a:ea typeface="Slackey"/>
              <a:cs typeface="Slackey"/>
              <a:sym typeface="Slac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creen Shot 2017-10-10 at 8.52.33 PM.png" id="244" name="Google Shape;2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850" y="1046050"/>
            <a:ext cx="3567799" cy="176005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creen Shot 2017-10-10 at 8.52.23 PM.png" id="245" name="Google Shape;24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3850" y="2806100"/>
            <a:ext cx="3567801" cy="206575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creen Shot 2017-10-10 at 8.50.48 PM.png" id="246" name="Google Shape;24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425" y="1046050"/>
            <a:ext cx="3627365" cy="3820976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Read...Read...Read...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2" name="Google Shape;25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The Ocean County Library has tons of free resources on their webpage.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Share stories together as a family being read aloud either in English or in Spanish using TumbleBooks. </a:t>
            </a:r>
            <a:r>
              <a:rPr lang="en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http://asp.tumblebooks.com/BooksList.aspx?categoryID=8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Learn English Online for free through the library’s free language classes.  You can gain access to Rosetta Stone, Mango Languages, and Pronunciator databases.  All you need is a FREE library card.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Want to Read Better?  Read More!!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8" name="Google Shape;25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027" y="1152475"/>
            <a:ext cx="3306776" cy="385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550" y="1218688"/>
            <a:ext cx="3725500" cy="37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/>
          <p:nvPr>
            <p:ph type="title"/>
          </p:nvPr>
        </p:nvSpPr>
        <p:spPr>
          <a:xfrm>
            <a:off x="311700" y="445025"/>
            <a:ext cx="8520600" cy="702000"/>
          </a:xfrm>
          <a:prstGeom prst="rect">
            <a:avLst/>
          </a:prstGeom>
          <a:solidFill>
            <a:srgbClr val="9FC5E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Using Math at Home 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5" name="Google Shape;26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850" y="313107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131075"/>
            <a:ext cx="3102259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9125" y="3152500"/>
            <a:ext cx="2823937" cy="17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0"/>
          <p:cNvSpPr txBox="1"/>
          <p:nvPr/>
        </p:nvSpPr>
        <p:spPr>
          <a:xfrm>
            <a:off x="3222250" y="1267550"/>
            <a:ext cx="35247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Key concepts	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800"/>
            </a:br>
            <a:r>
              <a:rPr b="1" lang="en" sz="1800"/>
              <a:t>What to work on</a:t>
            </a:r>
            <a:br>
              <a:rPr b="1" lang="en" sz="1800"/>
            </a:br>
            <a:br>
              <a:rPr b="1" lang="en" sz="1800"/>
            </a:br>
            <a:r>
              <a:rPr b="1" lang="en" sz="1800"/>
              <a:t>How to make math fun</a:t>
            </a:r>
            <a:endParaRPr b="1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>
            <p:ph idx="1" type="body"/>
          </p:nvPr>
        </p:nvSpPr>
        <p:spPr>
          <a:xfrm>
            <a:off x="311700" y="1152475"/>
            <a:ext cx="2478600" cy="3416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Compare, Count, &amp; Write numbers 0-20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Understand Addition &amp; Subtraction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Identify, Compare, and Describe Shapes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Classify and Count Data</a:t>
            </a:r>
            <a:endParaRPr/>
          </a:p>
        </p:txBody>
      </p:sp>
      <p:sp>
        <p:nvSpPr>
          <p:cNvPr id="274" name="Google Shape;274;p41"/>
          <p:cNvSpPr txBox="1"/>
          <p:nvPr>
            <p:ph idx="2" type="body"/>
          </p:nvPr>
        </p:nvSpPr>
        <p:spPr>
          <a:xfrm>
            <a:off x="3157050" y="1152475"/>
            <a:ext cx="2829900" cy="3416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71450" marR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           </a:t>
            </a:r>
            <a:r>
              <a:rPr b="1" lang="en"/>
              <a:t>1</a:t>
            </a:r>
            <a:br>
              <a:rPr b="1" lang="en"/>
            </a:br>
            <a:br>
              <a:rPr lang="en"/>
            </a:br>
            <a:r>
              <a:rPr lang="en"/>
              <a:t>- Solve Addition &amp; Subtraction problems</a:t>
            </a:r>
            <a:br>
              <a:rPr lang="en"/>
            </a:br>
            <a:br>
              <a:rPr lang="en"/>
            </a:br>
            <a:r>
              <a:rPr lang="en"/>
              <a:t>-  Represent and Interpret Data</a:t>
            </a:r>
            <a:br>
              <a:rPr lang="en"/>
            </a:br>
            <a:br>
              <a:rPr lang="en"/>
            </a:br>
            <a:r>
              <a:rPr lang="en"/>
              <a:t>- Understand Place Value, Compare 2-Digit Numbers</a:t>
            </a:r>
            <a:br>
              <a:rPr lang="en"/>
            </a:br>
            <a:br>
              <a:rPr lang="en"/>
            </a:br>
            <a:r>
              <a:rPr lang="en"/>
              <a:t>- Add Tens and Ones</a:t>
            </a:r>
            <a:br>
              <a:rPr lang="en"/>
            </a:br>
            <a:br>
              <a:rPr lang="en"/>
            </a:br>
            <a:r>
              <a:rPr lang="en"/>
              <a:t>- Shapes, Time, Measurement</a:t>
            </a:r>
            <a:br>
              <a:rPr lang="en"/>
            </a:br>
            <a:endParaRPr/>
          </a:p>
        </p:txBody>
      </p:sp>
      <p:sp>
        <p:nvSpPr>
          <p:cNvPr id="275" name="Google Shape;275;p41"/>
          <p:cNvSpPr txBox="1"/>
          <p:nvPr>
            <p:ph type="title"/>
          </p:nvPr>
        </p:nvSpPr>
        <p:spPr>
          <a:xfrm>
            <a:off x="450125" y="264000"/>
            <a:ext cx="8520600" cy="702000"/>
          </a:xfrm>
          <a:prstGeom prst="rect">
            <a:avLst/>
          </a:prstGeom>
          <a:solidFill>
            <a:srgbClr val="9FC5E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Math Key Concepts : 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https://www.jacksonsd.org/Page/7928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6" name="Google Shape;276;p41"/>
          <p:cNvSpPr txBox="1"/>
          <p:nvPr>
            <p:ph idx="1" type="body"/>
          </p:nvPr>
        </p:nvSpPr>
        <p:spPr>
          <a:xfrm>
            <a:off x="6261825" y="1152475"/>
            <a:ext cx="2570400" cy="3416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</a:t>
            </a:r>
            <a:r>
              <a:rPr b="1" lang="en"/>
              <a:t>       2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Fluently Add and Subtract within 100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Solve Addition and Subtraction Word Problems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Time, Measurement, Shapes, and Money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Graphs and Data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/>
          <p:nvPr>
            <p:ph idx="1" type="body"/>
          </p:nvPr>
        </p:nvSpPr>
        <p:spPr>
          <a:xfrm>
            <a:off x="235250" y="772750"/>
            <a:ext cx="2790300" cy="4143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3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Understand Multiplication &amp; Division  within 100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Understand Addition &amp; Subtraction through 1000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Understanding fractions as  numbers, equivalence &amp; comparing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Understand perimeter and area and relate addition and multiplication principles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Problem solving, data, &amp;</a:t>
            </a:r>
            <a:br>
              <a:rPr lang="en"/>
            </a:br>
            <a:r>
              <a:rPr lang="en"/>
              <a:t>three dimensional shapes</a:t>
            </a:r>
            <a:endParaRPr/>
          </a:p>
        </p:txBody>
      </p:sp>
      <p:sp>
        <p:nvSpPr>
          <p:cNvPr id="282" name="Google Shape;282;p42"/>
          <p:cNvSpPr txBox="1"/>
          <p:nvPr>
            <p:ph idx="2" type="body"/>
          </p:nvPr>
        </p:nvSpPr>
        <p:spPr>
          <a:xfrm>
            <a:off x="3025550" y="772750"/>
            <a:ext cx="2961300" cy="4143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714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       4</a:t>
            </a:r>
            <a:endParaRPr b="1"/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-</a:t>
            </a:r>
            <a:r>
              <a:rPr lang="en"/>
              <a:t>Generalizing place value</a:t>
            </a:r>
            <a:endParaRPr/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-Addition &amp; subtraction of multi digit whole numbers, decimals, and fractions</a:t>
            </a:r>
            <a:br>
              <a:rPr lang="en"/>
            </a:br>
            <a:r>
              <a:rPr lang="en"/>
              <a:t>-  Multiplication &amp; division of multi digit whole numbers, decimals and fractions</a:t>
            </a:r>
            <a:endParaRPr/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Algebra analyzing patterns</a:t>
            </a:r>
            <a:endParaRPr/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-Factors and multiples</a:t>
            </a:r>
            <a:br>
              <a:rPr lang="en"/>
            </a:br>
            <a:r>
              <a:rPr lang="en"/>
              <a:t>- Comparing decimals</a:t>
            </a:r>
            <a:br>
              <a:rPr lang="en"/>
            </a:br>
            <a:r>
              <a:rPr lang="en"/>
              <a:t>- Finding equivalent measures, using geometric measures</a:t>
            </a:r>
            <a:endParaRPr/>
          </a:p>
          <a:p>
            <a:pPr indent="0" lvl="0" marL="0" marR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2"/>
          <p:cNvSpPr txBox="1"/>
          <p:nvPr>
            <p:ph type="title"/>
          </p:nvPr>
        </p:nvSpPr>
        <p:spPr>
          <a:xfrm>
            <a:off x="273450" y="70750"/>
            <a:ext cx="8597100" cy="702000"/>
          </a:xfrm>
          <a:prstGeom prst="rect">
            <a:avLst/>
          </a:prstGeom>
          <a:solidFill>
            <a:srgbClr val="9FC5E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Math Key Concepts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4" name="Google Shape;284;p42"/>
          <p:cNvSpPr txBox="1"/>
          <p:nvPr>
            <p:ph idx="1" type="body"/>
          </p:nvPr>
        </p:nvSpPr>
        <p:spPr>
          <a:xfrm>
            <a:off x="5986850" y="772750"/>
            <a:ext cx="2961300" cy="4143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</a:t>
            </a:r>
            <a:r>
              <a:rPr b="1" lang="en"/>
              <a:t>       5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Fluently add, subtract, multiply, and divide whole numbers, decimals, and fractions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Using models to add, subtract, multiply, and divide decimals and fractions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Understand and find volume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Graphs coordinates and analyze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Algebra:write and interpret numerical expressions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Convert measurements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Classify 2 dimensional figures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/>
          <p:nvPr>
            <p:ph idx="1" type="body"/>
          </p:nvPr>
        </p:nvSpPr>
        <p:spPr>
          <a:xfrm>
            <a:off x="311700" y="1152475"/>
            <a:ext cx="3999900" cy="3990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Math at Home</a:t>
            </a:r>
            <a:r>
              <a:rPr b="1" lang="en"/>
              <a:t>:</a:t>
            </a:r>
            <a:br>
              <a:rPr lang="en"/>
            </a:br>
            <a:br>
              <a:rPr lang="en"/>
            </a:br>
            <a:r>
              <a:rPr lang="en"/>
              <a:t>- Have to order pizza for family pizza night how many pizzas should I order?</a:t>
            </a:r>
            <a:br>
              <a:rPr lang="en"/>
            </a:br>
            <a:br>
              <a:rPr lang="en"/>
            </a:br>
            <a:r>
              <a:rPr lang="en"/>
              <a:t>- Breaking something into equal shares.</a:t>
            </a:r>
            <a:br>
              <a:rPr lang="en"/>
            </a:br>
            <a:br>
              <a:rPr lang="en"/>
            </a:br>
            <a:r>
              <a:rPr lang="en"/>
              <a:t>- If I have 10 pieces candy and 8 friends, do I have enough pieces to give each one a piece?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-Use regular playing cards as flash cards to practice math facts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-Hershey bar fraction fun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-Make shopping wish lists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Engage in their classroom learning:</a:t>
            </a:r>
            <a:br>
              <a:rPr lang="en"/>
            </a:br>
            <a:br>
              <a:rPr lang="en"/>
            </a:br>
            <a:r>
              <a:rPr lang="en"/>
              <a:t>- Help your child with their homework and ask them to explain certain parts to you.</a:t>
            </a:r>
            <a:br>
              <a:rPr lang="en"/>
            </a:br>
            <a:br>
              <a:rPr lang="en"/>
            </a:br>
            <a:r>
              <a:rPr lang="en"/>
              <a:t>- Pretend like you don’t know the answer and see if they can teach it to you.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-Use the Pearson online text for help with homework or use the Bounce Page app</a:t>
            </a:r>
            <a:br>
              <a:rPr lang="en"/>
            </a:b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291" name="Google Shape;291;p43"/>
          <p:cNvSpPr txBox="1"/>
          <p:nvPr>
            <p:ph type="title"/>
          </p:nvPr>
        </p:nvSpPr>
        <p:spPr>
          <a:xfrm>
            <a:off x="311700" y="450475"/>
            <a:ext cx="8520600" cy="702000"/>
          </a:xfrm>
          <a:prstGeom prst="rect">
            <a:avLst/>
          </a:prstGeom>
          <a:solidFill>
            <a:srgbClr val="9FC5E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Using Math Talk &amp; Real World Situations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2" name="Google Shape;29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4048">
            <a:off x="2737237" y="4378583"/>
            <a:ext cx="1268803" cy="558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4657650" y="481525"/>
            <a:ext cx="3445800" cy="29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Did you know that students spend only about 13% of a calendar year in school?</a:t>
            </a:r>
            <a:r>
              <a:rPr b="1" lang="en">
                <a:solidFill>
                  <a:srgbClr val="000000"/>
                </a:solidFill>
              </a:rPr>
              <a:t> 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09934">
            <a:off x="395325" y="460375"/>
            <a:ext cx="3311925" cy="20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211325" y="3671100"/>
            <a:ext cx="85233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This is why we need your help!</a:t>
            </a:r>
            <a:endParaRPr sz="4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4"/>
          <p:cNvSpPr txBox="1"/>
          <p:nvPr>
            <p:ph idx="1" type="body"/>
          </p:nvPr>
        </p:nvSpPr>
        <p:spPr>
          <a:xfrm>
            <a:off x="311700" y="1152475"/>
            <a:ext cx="8520600" cy="3906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Water with Dice and Glitter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Water with Dice and Glitter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4"/>
          <p:cNvSpPr txBox="1"/>
          <p:nvPr>
            <p:ph type="title"/>
          </p:nvPr>
        </p:nvSpPr>
        <p:spPr>
          <a:xfrm>
            <a:off x="311700" y="445025"/>
            <a:ext cx="8520600" cy="702000"/>
          </a:xfrm>
          <a:prstGeom prst="rect">
            <a:avLst/>
          </a:prstGeom>
          <a:solidFill>
            <a:srgbClr val="9FC5E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At Home Math Ideas 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0" name="Google Shape;30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1925275" cy="19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4"/>
          <p:cNvSpPr txBox="1"/>
          <p:nvPr/>
        </p:nvSpPr>
        <p:spPr>
          <a:xfrm>
            <a:off x="671050" y="3077750"/>
            <a:ext cx="1075500" cy="373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Flashcards</a:t>
            </a:r>
            <a:endParaRPr/>
          </a:p>
        </p:txBody>
      </p:sp>
      <p:pic>
        <p:nvPicPr>
          <p:cNvPr id="302" name="Google Shape;302;p44"/>
          <p:cNvPicPr preferRelativeResize="0"/>
          <p:nvPr/>
        </p:nvPicPr>
        <p:blipFill rotWithShape="1">
          <a:blip r:embed="rId4">
            <a:alphaModFix/>
          </a:blip>
          <a:srcRect b="0" l="1302" r="0" t="7364"/>
          <a:stretch/>
        </p:blipFill>
        <p:spPr>
          <a:xfrm>
            <a:off x="2641125" y="1152475"/>
            <a:ext cx="3820840" cy="19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4"/>
          <p:cNvSpPr txBox="1"/>
          <p:nvPr/>
        </p:nvSpPr>
        <p:spPr>
          <a:xfrm>
            <a:off x="3023000" y="3083200"/>
            <a:ext cx="2886000" cy="43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Water with Dice and Glitter</a:t>
            </a:r>
            <a:endParaRPr/>
          </a:p>
        </p:txBody>
      </p:sp>
      <p:pic>
        <p:nvPicPr>
          <p:cNvPr id="304" name="Google Shape;30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6125" y="1147013"/>
            <a:ext cx="1847850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4"/>
          <p:cNvSpPr txBox="1"/>
          <p:nvPr/>
        </p:nvSpPr>
        <p:spPr>
          <a:xfrm>
            <a:off x="7047175" y="3625750"/>
            <a:ext cx="1497000" cy="572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Popsicle </a:t>
            </a:r>
            <a:r>
              <a:rPr lang="en"/>
              <a:t>Stick</a:t>
            </a:r>
            <a:r>
              <a:rPr lang="en"/>
              <a:t> Math Facts</a:t>
            </a:r>
            <a:endParaRPr/>
          </a:p>
        </p:txBody>
      </p:sp>
      <p:pic>
        <p:nvPicPr>
          <p:cNvPr id="306" name="Google Shape;306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697" y="3519697"/>
            <a:ext cx="1585175" cy="15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4"/>
          <p:cNvSpPr txBox="1"/>
          <p:nvPr/>
        </p:nvSpPr>
        <p:spPr>
          <a:xfrm>
            <a:off x="1896875" y="4198450"/>
            <a:ext cx="1001400" cy="43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Dominoes</a:t>
            </a:r>
            <a:endParaRPr/>
          </a:p>
        </p:txBody>
      </p:sp>
      <p:pic>
        <p:nvPicPr>
          <p:cNvPr id="308" name="Google Shape;308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4248412" y="3613688"/>
            <a:ext cx="1502250" cy="150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4"/>
          <p:cNvSpPr txBox="1"/>
          <p:nvPr/>
        </p:nvSpPr>
        <p:spPr>
          <a:xfrm>
            <a:off x="5750675" y="4634950"/>
            <a:ext cx="1757100" cy="373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with food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/>
          <p:nvPr/>
        </p:nvSpPr>
        <p:spPr>
          <a:xfrm>
            <a:off x="212775" y="558975"/>
            <a:ext cx="3579300" cy="28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All students have an online account  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</a:rPr>
              <a:t>Log into Program using student district email &amp; Holman Home page  “For Parents &amp; Students” Tab</a:t>
            </a:r>
            <a:endParaRPr b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Char char="●"/>
            </a:pPr>
            <a:r>
              <a:rPr b="1"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Online student Text</a:t>
            </a:r>
            <a:endParaRPr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Char char="●"/>
            </a:pPr>
            <a:r>
              <a:rPr b="1"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Games</a:t>
            </a:r>
            <a:endParaRPr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Char char="●"/>
            </a:pPr>
            <a:r>
              <a:rPr b="1"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Learning Videos to Reteach lesson</a:t>
            </a:r>
            <a:endParaRPr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Char char="●"/>
            </a:pPr>
            <a:r>
              <a:rPr b="1"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Bounce Pages App</a:t>
            </a:r>
            <a:endParaRPr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4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1075" y="1237500"/>
            <a:ext cx="4802775" cy="37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875" y="3429725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5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5"/>
          <p:cNvSpPr txBox="1"/>
          <p:nvPr/>
        </p:nvSpPr>
        <p:spPr>
          <a:xfrm>
            <a:off x="4206550" y="320175"/>
            <a:ext cx="45429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Envision 2.0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0325" y="257538"/>
            <a:ext cx="25146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80526"/>
            <a:ext cx="2715600" cy="22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7300" y="1359824"/>
            <a:ext cx="2858925" cy="18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8325" y="1116163"/>
            <a:ext cx="2858925" cy="238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3328" y="3543526"/>
            <a:ext cx="3434998" cy="147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7"/>
          <p:cNvSpPr txBox="1"/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rbel"/>
              <a:buNone/>
            </a:pPr>
            <a:r>
              <a:rPr b="1" lang="en">
                <a:solidFill>
                  <a:schemeClr val="dk1"/>
                </a:solidFill>
              </a:rPr>
              <a:t>Math Apps </a:t>
            </a:r>
            <a:br>
              <a:rPr b="1" lang="en">
                <a:solidFill>
                  <a:schemeClr val="dk1"/>
                </a:solidFill>
              </a:rPr>
            </a:br>
            <a:r>
              <a:rPr b="1" lang="en">
                <a:solidFill>
                  <a:schemeClr val="dk1"/>
                </a:solidFill>
              </a:rPr>
              <a:t>and Websites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rbel"/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https://www.symbaloo.com/mix/rosenauerelementary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33" name="Google Shape;333;p47"/>
          <p:cNvSpPr txBox="1"/>
          <p:nvPr/>
        </p:nvSpPr>
        <p:spPr>
          <a:xfrm>
            <a:off x="4160520" y="224967"/>
            <a:ext cx="4702800" cy="189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Math Websites</a:t>
            </a:r>
            <a:endParaRPr b="1" i="1" sz="1400" u="sng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www.xtramath.org</a:t>
            </a:r>
            <a:endParaRPr sz="1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www.mathplayground.com </a:t>
            </a:r>
            <a:endParaRPr sz="1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www.mathgametime.com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www.funbrain.com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www.abcya.com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www.starfall.com</a:t>
            </a:r>
            <a:b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100"/>
          </a:p>
        </p:txBody>
      </p:sp>
      <p:pic>
        <p:nvPicPr>
          <p:cNvPr descr="Image result for laptop icon" id="334" name="Google Shape;33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3781" y="349366"/>
            <a:ext cx="1241107" cy="124110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7"/>
          <p:cNvSpPr txBox="1"/>
          <p:nvPr/>
        </p:nvSpPr>
        <p:spPr>
          <a:xfrm>
            <a:off x="2694214" y="2242192"/>
            <a:ext cx="3645600" cy="2839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Math Apps</a:t>
            </a:r>
            <a:endParaRPr sz="1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Splash Math</a:t>
            </a:r>
            <a:b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Animal 1</a:t>
            </a:r>
            <a:r>
              <a:rPr baseline="30000"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</a:t>
            </a:r>
            <a: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Grade Math Games</a:t>
            </a:r>
            <a:b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Brainzy</a:t>
            </a:r>
            <a:b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Math Bingo</a:t>
            </a:r>
            <a:b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Aaah! Math Zombies!</a:t>
            </a:r>
            <a:b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Math Ninja</a:t>
            </a:r>
            <a:b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Hungry Fish</a:t>
            </a:r>
            <a:b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Math Regrouping</a:t>
            </a:r>
            <a:b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Top It! (Addition and Subtraction)</a:t>
            </a:r>
            <a:b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Sushi Monster</a:t>
            </a:r>
            <a:br>
              <a:rPr lang="en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Related image" id="336" name="Google Shape;336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664224">
            <a:off x="160890" y="3695897"/>
            <a:ext cx="1125447" cy="1192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8426" y="2242201"/>
            <a:ext cx="2238700" cy="22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8"/>
          <p:cNvSpPr txBox="1"/>
          <p:nvPr>
            <p:ph type="ctrTitle"/>
          </p:nvPr>
        </p:nvSpPr>
        <p:spPr>
          <a:xfrm>
            <a:off x="311700" y="0"/>
            <a:ext cx="8520600" cy="19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Thank you for coming tonight!</a:t>
            </a:r>
            <a:endParaRPr b="1" sz="4800"/>
          </a:p>
        </p:txBody>
      </p:sp>
      <p:sp>
        <p:nvSpPr>
          <p:cNvPr id="343" name="Google Shape;343;p48"/>
          <p:cNvSpPr txBox="1"/>
          <p:nvPr>
            <p:ph idx="1" type="subTitle"/>
          </p:nvPr>
        </p:nvSpPr>
        <p:spPr>
          <a:xfrm>
            <a:off x="311700" y="1842050"/>
            <a:ext cx="8520600" cy="15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Please feel free to contact us any time.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hlinkClick r:id="rId3"/>
              </a:rPr>
              <a:t>rfcarello@jacksonsd.org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hlinkClick r:id="rId4"/>
              </a:rPr>
              <a:t>ddilorenzo@jacksonsd.org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hlinkClick r:id="rId5"/>
              </a:rPr>
              <a:t>dmollica@jacksonsd.org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hlinkClick r:id="rId6"/>
              </a:rPr>
              <a:t>ddonner@jacksonsd.org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344" name="Google Shape;344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95175" y="3440549"/>
            <a:ext cx="2029525" cy="15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753700"/>
            <a:ext cx="564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Today we want to provide you with the necessary tools to take on that role!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We want to give you ideas of “what can be happening” at home. 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As a coach, you will want to set aside time to do “home activities” with your child. 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Monitor your child’s progress and share successes with his or her teacher.</a:t>
            </a:r>
            <a:r>
              <a:rPr lang="en" sz="2000"/>
              <a:t>  </a:t>
            </a:r>
            <a:r>
              <a:rPr lang="en" sz="2400"/>
              <a:t> </a:t>
            </a:r>
            <a:endParaRPr sz="2400"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">
            <a:off x="6038436" y="677317"/>
            <a:ext cx="2818104" cy="163911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181000"/>
            <a:ext cx="8189100" cy="572700"/>
          </a:xfrm>
          <a:prstGeom prst="rect">
            <a:avLst/>
          </a:prstGeom>
          <a:solidFill>
            <a:srgbClr val="D5A6B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Parents as “Coaches”</a:t>
            </a:r>
            <a:endParaRPr b="1"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4050" y="2139700"/>
            <a:ext cx="2905525" cy="24676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39375" y="17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Successful Reading Instruction </a:t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50" y="798525"/>
            <a:ext cx="3362050" cy="39822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" name="Google Shape;161;p28"/>
          <p:cNvSpPr txBox="1"/>
          <p:nvPr/>
        </p:nvSpPr>
        <p:spPr>
          <a:xfrm>
            <a:off x="3907900" y="1220825"/>
            <a:ext cx="15948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8"/>
          <p:cNvSpPr txBox="1"/>
          <p:nvPr/>
        </p:nvSpPr>
        <p:spPr>
          <a:xfrm>
            <a:off x="3733525" y="836100"/>
            <a:ext cx="2434500" cy="1140600"/>
          </a:xfrm>
          <a:prstGeom prst="rect">
            <a:avLst/>
          </a:prstGeom>
          <a:solidFill>
            <a:srgbClr val="93C47D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Fluency: the ability to read quickly and naturally</a:t>
            </a:r>
            <a:endParaRPr sz="1800"/>
          </a:p>
        </p:txBody>
      </p:sp>
      <p:sp>
        <p:nvSpPr>
          <p:cNvPr id="163" name="Google Shape;163;p28"/>
          <p:cNvSpPr txBox="1"/>
          <p:nvPr/>
        </p:nvSpPr>
        <p:spPr>
          <a:xfrm>
            <a:off x="6062350" y="2138350"/>
            <a:ext cx="2797500" cy="2031900"/>
          </a:xfrm>
          <a:prstGeom prst="rect">
            <a:avLst/>
          </a:prstGeom>
          <a:solidFill>
            <a:srgbClr val="F9CB9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Phonics: the ability to learn and use letter-sound relationships and be able to recognize words when they see them</a:t>
            </a:r>
            <a:endParaRPr sz="1800"/>
          </a:p>
        </p:txBody>
      </p:sp>
      <p:sp>
        <p:nvSpPr>
          <p:cNvPr id="164" name="Google Shape;164;p28"/>
          <p:cNvSpPr txBox="1"/>
          <p:nvPr/>
        </p:nvSpPr>
        <p:spPr>
          <a:xfrm>
            <a:off x="3663750" y="2065775"/>
            <a:ext cx="2303700" cy="2119500"/>
          </a:xfrm>
          <a:prstGeom prst="rect">
            <a:avLst/>
          </a:prstGeom>
          <a:solidFill>
            <a:srgbClr val="FFD966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Phonemic Awareness: the ability for a child to understand that spoken words are made up of separate small sounds</a:t>
            </a:r>
            <a:endParaRPr sz="1800"/>
          </a:p>
        </p:txBody>
      </p:sp>
      <p:sp>
        <p:nvSpPr>
          <p:cNvPr id="165" name="Google Shape;165;p28"/>
          <p:cNvSpPr txBox="1"/>
          <p:nvPr/>
        </p:nvSpPr>
        <p:spPr>
          <a:xfrm>
            <a:off x="6347525" y="872375"/>
            <a:ext cx="2566500" cy="1193400"/>
          </a:xfrm>
          <a:prstGeom prst="rect">
            <a:avLst/>
          </a:prstGeom>
          <a:solidFill>
            <a:srgbClr val="76A5A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Vocabulary: the ability to learn new words and build their knowledge of what words mean</a:t>
            </a:r>
            <a:endParaRPr sz="1800"/>
          </a:p>
        </p:txBody>
      </p:sp>
      <p:sp>
        <p:nvSpPr>
          <p:cNvPr id="166" name="Google Shape;166;p28"/>
          <p:cNvSpPr txBox="1"/>
          <p:nvPr/>
        </p:nvSpPr>
        <p:spPr>
          <a:xfrm>
            <a:off x="3663750" y="4277175"/>
            <a:ext cx="5196300" cy="630300"/>
          </a:xfrm>
          <a:prstGeom prst="rect">
            <a:avLst/>
          </a:prstGeom>
          <a:solidFill>
            <a:srgbClr val="A64D79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Comprehension: the ability to understand what is read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258475" y="74550"/>
            <a:ext cx="8520600" cy="1308000"/>
          </a:xfrm>
          <a:prstGeom prst="rect">
            <a:avLst/>
          </a:prstGeom>
          <a:solidFill>
            <a:srgbClr val="FF00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What’s one of the best ways to help?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Read to your child daily</a:t>
            </a:r>
            <a:endParaRPr b="1"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258475" y="1382550"/>
            <a:ext cx="8520600" cy="3551100"/>
          </a:xfrm>
          <a:prstGeom prst="rect">
            <a:avLst/>
          </a:prstGeom>
          <a:solidFill>
            <a:srgbClr val="6D9EEB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7800" y="1506875"/>
            <a:ext cx="3985350" cy="26636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64D79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353950" y="149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Books or Reading Aloud: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Supports Comprehension</a:t>
            </a:r>
            <a:endParaRPr/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311700" y="1273625"/>
            <a:ext cx="7335000" cy="32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single most important activity for building the knowledge required for success in reading!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When sharing a book with your child: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Show your child how books work.  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As you read, have him point out the names of authors and illustrators and tell what they do.  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Have him show you where you should start reading on a page.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Help your child make connections between print and pictures as you read.  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43954">
            <a:off x="7575638" y="281739"/>
            <a:ext cx="1410225" cy="162614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311700" y="377700"/>
            <a:ext cx="8520600" cy="572700"/>
          </a:xfrm>
          <a:prstGeom prst="rect">
            <a:avLst/>
          </a:prstGeom>
          <a:solidFill>
            <a:srgbClr val="C27BA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How to Choose a “Just Right” Book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401" y="1153588"/>
            <a:ext cx="2699550" cy="359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3623" y="1193800"/>
            <a:ext cx="2638675" cy="35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27BA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Comprehension Strategies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While I’m reading my brain is making sense of the text because I’m using strategies.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94" name="Google Shape;194;p32"/>
          <p:cNvGraphicFramePr/>
          <p:nvPr/>
        </p:nvGraphicFramePr>
        <p:xfrm>
          <a:off x="952500" y="23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{AF81F619-A7AE-4A01-ABCD-F14A4B772437}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Predicting</a:t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“What’s going to happen next?”</a:t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 think ____ because ____.</a:t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Visualizing</a:t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Creating pictures in your mind based on the text.  </a:t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Think: 5 senses</a:t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Summarizing</a:t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Our brains can sum up what happened in the story or the information that was given.</a:t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6249" y="3522199"/>
            <a:ext cx="1196850" cy="105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4700" y="3359375"/>
            <a:ext cx="812475" cy="11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8775" y="3608950"/>
            <a:ext cx="1027525" cy="88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311700" y="174100"/>
            <a:ext cx="8520600" cy="6531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to ask  </a:t>
            </a:r>
            <a:r>
              <a:rPr b="1" lang="en" sz="3600">
                <a:latin typeface="Impact"/>
                <a:ea typeface="Impact"/>
                <a:cs typeface="Impact"/>
                <a:sym typeface="Impact"/>
              </a:rPr>
              <a:t>ALL</a:t>
            </a:r>
            <a:r>
              <a:rPr lang="en" sz="3600"/>
              <a:t> </a:t>
            </a:r>
            <a:r>
              <a:rPr lang="en"/>
              <a:t>Readers...</a:t>
            </a:r>
            <a:endParaRPr/>
          </a:p>
        </p:txBody>
      </p:sp>
      <p:pic>
        <p:nvPicPr>
          <p:cNvPr descr="Screen Shot 2017-10-04 at 6.35.58 PM.png"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6975" y="1324375"/>
            <a:ext cx="4182900" cy="32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/>
          <p:nvPr/>
        </p:nvSpPr>
        <p:spPr>
          <a:xfrm>
            <a:off x="311700" y="913071"/>
            <a:ext cx="73830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three self monitoring questions:</a:t>
            </a:r>
            <a:endParaRPr/>
          </a:p>
        </p:txBody>
      </p:sp>
      <p:sp>
        <p:nvSpPr>
          <p:cNvPr id="205" name="Google Shape;205;p33"/>
          <p:cNvSpPr txBox="1"/>
          <p:nvPr/>
        </p:nvSpPr>
        <p:spPr>
          <a:xfrm>
            <a:off x="377400" y="4596200"/>
            <a:ext cx="8454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Children</a:t>
            </a:r>
            <a:r>
              <a:rPr lang="en" sz="2400"/>
              <a:t> need to learn how to internalize these questions </a:t>
            </a:r>
            <a:endParaRPr sz="2400"/>
          </a:p>
        </p:txBody>
      </p:sp>
      <p:pic>
        <p:nvPicPr>
          <p:cNvPr descr="Free vector graphic: Note, Thumbtack, Reminder, Notes - Free Image ..." id="206" name="Google Shape;20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0312" y="233855"/>
            <a:ext cx="1782775" cy="1090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